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2"/>
  </p:notesMasterIdLst>
  <p:sldIdLst>
    <p:sldId id="256" r:id="rId2"/>
    <p:sldId id="1171" r:id="rId3"/>
    <p:sldId id="1222" r:id="rId4"/>
    <p:sldId id="1173" r:id="rId5"/>
    <p:sldId id="1228" r:id="rId6"/>
    <p:sldId id="1175" r:id="rId7"/>
    <p:sldId id="1176" r:id="rId8"/>
    <p:sldId id="1177" r:id="rId9"/>
    <p:sldId id="1227" r:id="rId10"/>
    <p:sldId id="1179" r:id="rId11"/>
    <p:sldId id="1180" r:id="rId12"/>
    <p:sldId id="1181" r:id="rId13"/>
    <p:sldId id="1182" r:id="rId14"/>
    <p:sldId id="1183" r:id="rId15"/>
    <p:sldId id="1184" r:id="rId16"/>
    <p:sldId id="1185" r:id="rId17"/>
    <p:sldId id="1186" r:id="rId18"/>
    <p:sldId id="1187" r:id="rId19"/>
    <p:sldId id="1188" r:id="rId20"/>
    <p:sldId id="1189" r:id="rId21"/>
    <p:sldId id="1190" r:id="rId22"/>
    <p:sldId id="1191" r:id="rId23"/>
    <p:sldId id="1192" r:id="rId24"/>
    <p:sldId id="1193" r:id="rId25"/>
    <p:sldId id="1194" r:id="rId26"/>
    <p:sldId id="1195" r:id="rId27"/>
    <p:sldId id="1196" r:id="rId28"/>
    <p:sldId id="1197" r:id="rId29"/>
    <p:sldId id="1226" r:id="rId30"/>
    <p:sldId id="1199" r:id="rId31"/>
    <p:sldId id="1200" r:id="rId32"/>
    <p:sldId id="1225" r:id="rId33"/>
    <p:sldId id="1209" r:id="rId34"/>
    <p:sldId id="1210" r:id="rId35"/>
    <p:sldId id="1229" r:id="rId36"/>
    <p:sldId id="1230" r:id="rId37"/>
    <p:sldId id="1231" r:id="rId38"/>
    <p:sldId id="1232" r:id="rId39"/>
    <p:sldId id="1233" r:id="rId40"/>
    <p:sldId id="1213" r:id="rId41"/>
    <p:sldId id="1224" r:id="rId42"/>
    <p:sldId id="1215" r:id="rId43"/>
    <p:sldId id="1216" r:id="rId44"/>
    <p:sldId id="1217" r:id="rId45"/>
    <p:sldId id="1223" r:id="rId46"/>
    <p:sldId id="1219" r:id="rId47"/>
    <p:sldId id="1220" r:id="rId48"/>
    <p:sldId id="1234" r:id="rId49"/>
    <p:sldId id="1221" r:id="rId50"/>
    <p:sldId id="613" r:id="rId5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81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forms/We4cMotoNdbmCAoh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21 – Recursion (Continued)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 and Tracing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Stacks will help us track what we are doing when tracing through recursive code</a:t>
            </a:r>
          </a:p>
          <a:p>
            <a:pPr lvl="3"/>
            <a:endParaRPr lang="en-US" dirty="0"/>
          </a:p>
          <a:p>
            <a:r>
              <a:rPr lang="en-US" dirty="0" smtClean="0"/>
              <a:t>Remember, stacks are </a:t>
            </a:r>
            <a:r>
              <a:rPr lang="en-US" b="1" dirty="0" smtClean="0"/>
              <a:t>LIFO</a:t>
            </a:r>
            <a:r>
              <a:rPr lang="en-US" dirty="0" smtClean="0"/>
              <a:t> data structures</a:t>
            </a:r>
          </a:p>
          <a:p>
            <a:pPr lvl="1"/>
            <a:r>
              <a:rPr lang="en-US" dirty="0" smtClean="0"/>
              <a:t>Last In, First Out</a:t>
            </a:r>
          </a:p>
          <a:p>
            <a:endParaRPr lang="en-US" dirty="0" smtClean="0"/>
          </a:p>
          <a:p>
            <a:r>
              <a:rPr lang="en-US" dirty="0" smtClean="0"/>
              <a:t>We’ll be doing a recursive trace of </a:t>
            </a:r>
            <a:br>
              <a:rPr lang="en-US" dirty="0" smtClean="0"/>
            </a:br>
            <a:r>
              <a:rPr lang="en-US" dirty="0" smtClean="0"/>
              <a:t>the summation function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67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Summation Funcion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addition of a sequence of numbers</a:t>
            </a:r>
          </a:p>
          <a:p>
            <a:r>
              <a:rPr lang="en-US" dirty="0" smtClean="0"/>
              <a:t>The summation of a number is that number plus all of the numbers less than it (down to 0)</a:t>
            </a:r>
          </a:p>
          <a:p>
            <a:pPr lvl="1"/>
            <a:r>
              <a:rPr lang="en-US" dirty="0" smtClean="0"/>
              <a:t>Summation of 5: 	 5 + 4 + 3 + 2 + 1</a:t>
            </a:r>
          </a:p>
          <a:p>
            <a:pPr lvl="1"/>
            <a:r>
              <a:rPr lang="en-US" dirty="0" smtClean="0"/>
              <a:t>Summation of 6: 6 + 5 + 4</a:t>
            </a:r>
            <a:r>
              <a:rPr lang="en-US" dirty="0"/>
              <a:t> + 3 + 2 + </a:t>
            </a:r>
            <a:r>
              <a:rPr lang="en-US" dirty="0" smtClean="0"/>
              <a:t>1</a:t>
            </a:r>
          </a:p>
          <a:p>
            <a:r>
              <a:rPr lang="en-US" dirty="0" smtClean="0"/>
              <a:t>What would a recursive implementation look like?  What’s the base case?  Recursive case?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98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return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815840" y="2197012"/>
            <a:ext cx="3580257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cs typeface="Courier New" panose="02070309020205020404" pitchFamily="49" charset="0"/>
              </a:rPr>
              <a:t>Base case: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Don’t want to go below 0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Summation of 0 is 0</a:t>
            </a:r>
            <a:endParaRPr lang="en-US" sz="2400" dirty="0"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>
            <a:stCxn id="6" idx="1"/>
          </p:cNvCxnSpPr>
          <p:nvPr/>
        </p:nvCxnSpPr>
        <p:spPr>
          <a:xfrm flipH="1">
            <a:off x="3791712" y="2797177"/>
            <a:ext cx="1024128" cy="848231"/>
          </a:xfrm>
          <a:prstGeom prst="straightConnector1">
            <a:avLst/>
          </a:prstGeom>
          <a:ln w="44450">
            <a:solidFill>
              <a:srgbClr val="00206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15840" y="3641764"/>
            <a:ext cx="3580257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cs typeface="Courier New" panose="02070309020205020404" pitchFamily="49" charset="0"/>
              </a:rPr>
              <a:t>Recursive case: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Otherwise, summation is </a:t>
            </a:r>
            <a:br>
              <a:rPr lang="en-US" sz="2400" dirty="0" smtClean="0">
                <a:cs typeface="Courier New" panose="02070309020205020404" pitchFamily="49" charset="0"/>
              </a:rPr>
            </a:br>
            <a:r>
              <a:rPr lang="en-US" sz="2400" dirty="0" err="1" smtClean="0">
                <a:cs typeface="Courier New" panose="02070309020205020404" pitchFamily="49" charset="0"/>
              </a:rPr>
              <a:t>num</a:t>
            </a:r>
            <a:r>
              <a:rPr lang="en-US" sz="2400" dirty="0" smtClean="0">
                <a:cs typeface="Courier New" panose="02070309020205020404" pitchFamily="49" charset="0"/>
              </a:rPr>
              <a:t> + summation(num-1)</a:t>
            </a:r>
            <a:endParaRPr lang="en-US" sz="2400" dirty="0"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237232" y="4241928"/>
            <a:ext cx="2578608" cy="433704"/>
          </a:xfrm>
          <a:prstGeom prst="straightConnector1">
            <a:avLst/>
          </a:prstGeom>
          <a:ln w="44450">
            <a:solidFill>
              <a:srgbClr val="00206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25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827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56576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fact(0)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fact(1)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fact(2)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fact(3)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fact(4)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main()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70936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6904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sp>
        <p:nvSpPr>
          <p:cNvPr id="2" name="Rectangle 1"/>
          <p:cNvSpPr/>
          <p:nvPr/>
        </p:nvSpPr>
        <p:spPr>
          <a:xfrm>
            <a:off x="7778496" y="320144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8496" y="3563637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496" y="4072127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78496" y="4491703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78496" y="506072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78496" y="5270517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0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827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70936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6904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063142" y="1145541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" name="Rectangle 37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69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827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70936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6904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063142" y="1145541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40714" y="2840312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2311898" y="2840312"/>
            <a:ext cx="1144010" cy="338554"/>
            <a:chOff x="4736655" y="3713284"/>
            <a:chExt cx="1144010" cy="338554"/>
          </a:xfrm>
        </p:grpSpPr>
        <p:sp>
          <p:nvSpPr>
            <p:cNvPr id="26" name="TextBox 25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07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69792" y="1568308"/>
            <a:ext cx="3580257" cy="19389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This is a local variable.  Each time the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 smtClean="0">
                <a:cs typeface="Courier New" panose="02070309020205020404" pitchFamily="49" charset="0"/>
              </a:rPr>
              <a:t> function is called, the new instance gets its own </a:t>
            </a:r>
            <a:r>
              <a:rPr lang="en-US" sz="2400" u="sng" dirty="0" smtClean="0">
                <a:cs typeface="Courier New" panose="02070309020205020404" pitchFamily="49" charset="0"/>
              </a:rPr>
              <a:t>unique</a:t>
            </a:r>
            <a:r>
              <a:rPr lang="en-US" sz="2400" dirty="0" smtClean="0">
                <a:cs typeface="Courier New" panose="02070309020205020404" pitchFamily="49" charset="0"/>
              </a:rPr>
              <a:t> local variables.</a:t>
            </a:r>
            <a:endParaRPr lang="en-US" sz="2400" dirty="0">
              <a:cs typeface="Courier New" panose="02070309020205020404" pitchFamily="49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257433" y="2681084"/>
            <a:ext cx="1597876" cy="654060"/>
          </a:xfrm>
          <a:prstGeom prst="ellipse">
            <a:avLst/>
          </a:prstGeom>
          <a:noFill/>
          <a:ln w="381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2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0078" y="4155570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11898" y="4565775"/>
            <a:ext cx="1144010" cy="338554"/>
            <a:chOff x="4736655" y="3713284"/>
            <a:chExt cx="1144010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>
            <a:off x="2227478" y="3863390"/>
            <a:ext cx="1299535" cy="450678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1215" y="40481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0714" y="4466468"/>
            <a:ext cx="0" cy="71323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7" name="Rectangle 46"/>
          <p:cNvSpPr/>
          <p:nvPr/>
        </p:nvSpPr>
        <p:spPr>
          <a:xfrm>
            <a:off x="7717536" y="444904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6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0078" y="4155570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11898" y="4565775"/>
            <a:ext cx="1144010" cy="338554"/>
            <a:chOff x="4736655" y="3713284"/>
            <a:chExt cx="1144010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>
            <a:off x="2227478" y="3863390"/>
            <a:ext cx="1299535" cy="450678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1215" y="40481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0714" y="4466468"/>
            <a:ext cx="0" cy="71323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14791" y="91040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930815" y="1275367"/>
            <a:ext cx="1144010" cy="338554"/>
            <a:chOff x="4736655" y="3713284"/>
            <a:chExt cx="1144010" cy="338554"/>
          </a:xfrm>
        </p:grpSpPr>
        <p:sp>
          <p:nvSpPr>
            <p:cNvPr id="32" name="TextBox 31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3925824" y="1133856"/>
            <a:ext cx="588967" cy="4045844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25053" y="1489883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4828033" y="1244867"/>
            <a:ext cx="1" cy="675245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7717536" y="403317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717536" y="444904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0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/>
      <p:bldP spid="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0078" y="4155570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11898" y="4565775"/>
            <a:ext cx="1144010" cy="338554"/>
            <a:chOff x="4736655" y="3713284"/>
            <a:chExt cx="1144010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>
            <a:off x="2227478" y="3863390"/>
            <a:ext cx="1299535" cy="450678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1215" y="40481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0714" y="4466468"/>
            <a:ext cx="0" cy="71323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14791" y="91040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930815" y="1275367"/>
            <a:ext cx="1144010" cy="338554"/>
            <a:chOff x="4736655" y="3713284"/>
            <a:chExt cx="1144010" cy="338554"/>
          </a:xfrm>
        </p:grpSpPr>
        <p:sp>
          <p:nvSpPr>
            <p:cNvPr id="32" name="TextBox 31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3925824" y="1133856"/>
            <a:ext cx="588967" cy="4045844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25053" y="1489883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4828033" y="1244867"/>
            <a:ext cx="1" cy="675245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14790" y="2781543"/>
            <a:ext cx="2776025" cy="168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156960" y="2301339"/>
            <a:ext cx="1690803" cy="480204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30012" y="2347519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6247745" y="3455613"/>
            <a:ext cx="1144010" cy="338554"/>
            <a:chOff x="4736655" y="3713284"/>
            <a:chExt cx="1144010" cy="338554"/>
          </a:xfrm>
        </p:grpSpPr>
        <p:sp>
          <p:nvSpPr>
            <p:cNvPr id="44" name="TextBox 4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46" name="Straight Arrow Connector 45"/>
          <p:cNvCxnSpPr/>
          <p:nvPr/>
        </p:nvCxnSpPr>
        <p:spPr>
          <a:xfrm flipH="1">
            <a:off x="4870368" y="3105918"/>
            <a:ext cx="1" cy="667507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Table 46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" name="Rectangle 47"/>
          <p:cNvSpPr/>
          <p:nvPr/>
        </p:nvSpPr>
        <p:spPr>
          <a:xfrm>
            <a:off x="7717536" y="403317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17536" y="361731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717536" y="444904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74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  <a:p>
            <a:pPr lvl="1"/>
            <a:r>
              <a:rPr lang="en-US" sz="3200" dirty="0" smtClean="0"/>
              <a:t>Recursion</a:t>
            </a:r>
            <a:endParaRPr lang="en-US" dirty="0" smtClean="0"/>
          </a:p>
          <a:p>
            <a:pPr lvl="2"/>
            <a:r>
              <a:rPr lang="en-US" sz="3200" dirty="0" smtClean="0"/>
              <a:t>Recursion</a:t>
            </a:r>
            <a:endParaRPr lang="en-US" dirty="0" smtClean="0"/>
          </a:p>
          <a:p>
            <a:r>
              <a:rPr lang="en-US" dirty="0"/>
              <a:t>Stacks</a:t>
            </a:r>
          </a:p>
          <a:p>
            <a:r>
              <a:rPr lang="en-US" dirty="0" smtClean="0"/>
              <a:t>Parts of a recursive function:</a:t>
            </a:r>
          </a:p>
          <a:p>
            <a:pPr lvl="1"/>
            <a:r>
              <a:rPr lang="en-US" sz="3200" dirty="0" smtClean="0"/>
              <a:t>Base case: when to stop</a:t>
            </a:r>
          </a:p>
          <a:p>
            <a:pPr lvl="1"/>
            <a:r>
              <a:rPr lang="en-US" sz="3200" dirty="0" smtClean="0"/>
              <a:t>Recursive case: when to go (again)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96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0078" y="4155570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11898" y="4565775"/>
            <a:ext cx="1144010" cy="338554"/>
            <a:chOff x="4736655" y="3713284"/>
            <a:chExt cx="1144010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>
            <a:off x="2227478" y="3863390"/>
            <a:ext cx="1299535" cy="450678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1215" y="40481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0714" y="4466468"/>
            <a:ext cx="0" cy="71323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14791" y="91040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930815" y="1275367"/>
            <a:ext cx="1144010" cy="338554"/>
            <a:chOff x="4736655" y="3713284"/>
            <a:chExt cx="1144010" cy="338554"/>
          </a:xfrm>
        </p:grpSpPr>
        <p:sp>
          <p:nvSpPr>
            <p:cNvPr id="32" name="TextBox 31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3925824" y="1133856"/>
            <a:ext cx="588967" cy="4045844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25053" y="1489883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4828033" y="1244867"/>
            <a:ext cx="1" cy="675245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14790" y="2781543"/>
            <a:ext cx="2776025" cy="168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156960" y="2301339"/>
            <a:ext cx="1690803" cy="480204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6247745" y="3455613"/>
            <a:ext cx="1144010" cy="338554"/>
            <a:chOff x="4736655" y="3713284"/>
            <a:chExt cx="1144010" cy="338554"/>
          </a:xfrm>
        </p:grpSpPr>
        <p:sp>
          <p:nvSpPr>
            <p:cNvPr id="44" name="TextBox 4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46" name="Straight Arrow Connector 45"/>
          <p:cNvCxnSpPr/>
          <p:nvPr/>
        </p:nvCxnSpPr>
        <p:spPr>
          <a:xfrm flipH="1">
            <a:off x="4870368" y="3105918"/>
            <a:ext cx="1" cy="667507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156960" y="4411539"/>
            <a:ext cx="361877" cy="480204"/>
          </a:xfrm>
          <a:prstGeom prst="straightConnector1">
            <a:avLst/>
          </a:prstGeom>
          <a:ln w="44450">
            <a:solidFill>
              <a:srgbClr val="FFCC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20897" y="44869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4514789" y="4891743"/>
            <a:ext cx="2776025" cy="168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293761" y="5565813"/>
            <a:ext cx="1144010" cy="338554"/>
            <a:chOff x="4736655" y="3713284"/>
            <a:chExt cx="1144010" cy="338554"/>
          </a:xfrm>
        </p:grpSpPr>
        <p:sp>
          <p:nvSpPr>
            <p:cNvPr id="51" name="TextBox 50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FFCC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FFCC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0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FFCC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C00"/>
                </a:solidFill>
              </a:endParaRPr>
            </a:p>
          </p:txBody>
        </p:sp>
      </p:grpSp>
      <p:cxnSp>
        <p:nvCxnSpPr>
          <p:cNvPr id="53" name="Straight Arrow Connector 52"/>
          <p:cNvCxnSpPr/>
          <p:nvPr/>
        </p:nvCxnSpPr>
        <p:spPr>
          <a:xfrm flipH="1">
            <a:off x="4870368" y="5204150"/>
            <a:ext cx="3" cy="333753"/>
          </a:xfrm>
          <a:prstGeom prst="straightConnector1">
            <a:avLst/>
          </a:prstGeom>
          <a:ln w="44450">
            <a:solidFill>
              <a:srgbClr val="FFCC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30012" y="2347519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Rectangle 55"/>
          <p:cNvSpPr/>
          <p:nvPr/>
        </p:nvSpPr>
        <p:spPr>
          <a:xfrm>
            <a:off x="7717536" y="403317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717536" y="361731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717536" y="320144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  <a:endParaRPr lang="en-US" b="1" dirty="0">
              <a:solidFill>
                <a:srgbClr val="FFC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717536" y="444904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29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0078" y="4155570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11898" y="4565775"/>
            <a:ext cx="1144010" cy="338554"/>
            <a:chOff x="4736655" y="3713284"/>
            <a:chExt cx="1144010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>
            <a:off x="2227478" y="3863390"/>
            <a:ext cx="1299535" cy="450678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1215" y="40481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0714" y="4466468"/>
            <a:ext cx="0" cy="71323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14791" y="91040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930815" y="1275367"/>
            <a:ext cx="1144010" cy="338554"/>
            <a:chOff x="4736655" y="3713284"/>
            <a:chExt cx="1144010" cy="338554"/>
          </a:xfrm>
        </p:grpSpPr>
        <p:sp>
          <p:nvSpPr>
            <p:cNvPr id="32" name="TextBox 31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3925824" y="1133856"/>
            <a:ext cx="588967" cy="4045844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25053" y="1489883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4828033" y="1244867"/>
            <a:ext cx="1" cy="675245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14790" y="2781543"/>
            <a:ext cx="2776025" cy="168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156960" y="2301339"/>
            <a:ext cx="1690803" cy="480204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6247745" y="3455613"/>
            <a:ext cx="1144010" cy="338554"/>
            <a:chOff x="4736655" y="3713284"/>
            <a:chExt cx="1144010" cy="338554"/>
          </a:xfrm>
        </p:grpSpPr>
        <p:sp>
          <p:nvSpPr>
            <p:cNvPr id="44" name="TextBox 4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46" name="Straight Arrow Connector 45"/>
          <p:cNvCxnSpPr/>
          <p:nvPr/>
        </p:nvCxnSpPr>
        <p:spPr>
          <a:xfrm flipH="1">
            <a:off x="4870368" y="3105918"/>
            <a:ext cx="1" cy="667507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156960" y="4411539"/>
            <a:ext cx="361877" cy="480204"/>
          </a:xfrm>
          <a:prstGeom prst="straightConnector1">
            <a:avLst/>
          </a:prstGeom>
          <a:ln w="44450">
            <a:solidFill>
              <a:srgbClr val="FFCC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20897" y="44869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4514789" y="4891743"/>
            <a:ext cx="2776025" cy="168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293761" y="5565813"/>
            <a:ext cx="1144010" cy="338554"/>
            <a:chOff x="4736655" y="3713284"/>
            <a:chExt cx="1144010" cy="338554"/>
          </a:xfrm>
        </p:grpSpPr>
        <p:sp>
          <p:nvSpPr>
            <p:cNvPr id="51" name="TextBox 50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FFCC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FFCC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0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FFCC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C00"/>
                </a:solidFill>
              </a:endParaRPr>
            </a:p>
          </p:txBody>
        </p:sp>
      </p:grpSp>
      <p:cxnSp>
        <p:nvCxnSpPr>
          <p:cNvPr id="53" name="Straight Arrow Connector 52"/>
          <p:cNvCxnSpPr/>
          <p:nvPr/>
        </p:nvCxnSpPr>
        <p:spPr>
          <a:xfrm flipH="1">
            <a:off x="4870368" y="5204150"/>
            <a:ext cx="3" cy="333753"/>
          </a:xfrm>
          <a:prstGeom prst="straightConnector1">
            <a:avLst/>
          </a:prstGeom>
          <a:ln w="44450">
            <a:solidFill>
              <a:srgbClr val="FFCC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30012" y="2347519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Rectangle 55"/>
          <p:cNvSpPr/>
          <p:nvPr/>
        </p:nvSpPr>
        <p:spPr>
          <a:xfrm>
            <a:off x="7717536" y="403317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717536" y="361731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717536" y="320144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  <a:endParaRPr lang="en-US" b="1" dirty="0">
              <a:solidFill>
                <a:srgbClr val="FFC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717536" y="444904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14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0078" y="4155570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11898" y="4565775"/>
            <a:ext cx="1144010" cy="338554"/>
            <a:chOff x="4736655" y="3713284"/>
            <a:chExt cx="1144010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>
            <a:off x="2227478" y="3863390"/>
            <a:ext cx="1299535" cy="450678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1215" y="40481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0714" y="4466468"/>
            <a:ext cx="0" cy="71323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14791" y="91040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930815" y="1275367"/>
            <a:ext cx="1144010" cy="338554"/>
            <a:chOff x="4736655" y="3713284"/>
            <a:chExt cx="1144010" cy="338554"/>
          </a:xfrm>
        </p:grpSpPr>
        <p:sp>
          <p:nvSpPr>
            <p:cNvPr id="32" name="TextBox 31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3925824" y="1133856"/>
            <a:ext cx="588967" cy="4045844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25053" y="1489883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4828033" y="1244867"/>
            <a:ext cx="1" cy="675245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14790" y="2781543"/>
            <a:ext cx="2776025" cy="168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156960" y="2301339"/>
            <a:ext cx="1690803" cy="480204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6247745" y="3455613"/>
            <a:ext cx="1144010" cy="338554"/>
            <a:chOff x="4736655" y="3713284"/>
            <a:chExt cx="1144010" cy="338554"/>
          </a:xfrm>
        </p:grpSpPr>
        <p:sp>
          <p:nvSpPr>
            <p:cNvPr id="44" name="TextBox 4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46" name="Straight Arrow Connector 45"/>
          <p:cNvCxnSpPr/>
          <p:nvPr/>
        </p:nvCxnSpPr>
        <p:spPr>
          <a:xfrm flipH="1">
            <a:off x="4870368" y="3105918"/>
            <a:ext cx="1" cy="667507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156960" y="4411539"/>
            <a:ext cx="361877" cy="480204"/>
          </a:xfrm>
          <a:prstGeom prst="straightConnector1">
            <a:avLst/>
          </a:prstGeom>
          <a:ln w="44450">
            <a:solidFill>
              <a:srgbClr val="FFCC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20897" y="44869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4514789" y="4891743"/>
            <a:ext cx="2776025" cy="168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293761" y="5565813"/>
            <a:ext cx="1144010" cy="338554"/>
            <a:chOff x="4736655" y="3713284"/>
            <a:chExt cx="1144010" cy="338554"/>
          </a:xfrm>
        </p:grpSpPr>
        <p:sp>
          <p:nvSpPr>
            <p:cNvPr id="51" name="TextBox 50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FFCC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FFCC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0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FFCC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C00"/>
                </a:solidFill>
              </a:endParaRPr>
            </a:p>
          </p:txBody>
        </p:sp>
      </p:grpSp>
      <p:cxnSp>
        <p:nvCxnSpPr>
          <p:cNvPr id="53" name="Straight Arrow Connector 52"/>
          <p:cNvCxnSpPr/>
          <p:nvPr/>
        </p:nvCxnSpPr>
        <p:spPr>
          <a:xfrm flipH="1">
            <a:off x="4870368" y="5204150"/>
            <a:ext cx="3" cy="333753"/>
          </a:xfrm>
          <a:prstGeom prst="straightConnector1">
            <a:avLst/>
          </a:prstGeom>
          <a:ln w="44450">
            <a:solidFill>
              <a:srgbClr val="FFCC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79888" y="5904367"/>
            <a:ext cx="351106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0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4220307" y="4217418"/>
            <a:ext cx="2466394" cy="1435671"/>
          </a:xfrm>
          <a:prstGeom prst="arc">
            <a:avLst>
              <a:gd name="adj1" fmla="val 6818964"/>
              <a:gd name="adj2" fmla="val 16073742"/>
            </a:avLst>
          </a:prstGeom>
          <a:ln w="44450">
            <a:solidFill>
              <a:srgbClr val="FFCC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409912" y="4388916"/>
            <a:ext cx="1237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730012" y="2347519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" name="Rectangle 60"/>
          <p:cNvSpPr/>
          <p:nvPr/>
        </p:nvSpPr>
        <p:spPr>
          <a:xfrm>
            <a:off x="7717536" y="403317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717536" y="361731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717536" y="320144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  <a:endParaRPr lang="en-US" b="1" dirty="0">
              <a:solidFill>
                <a:srgbClr val="FFC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717536" y="444904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778496" y="320144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C00"/>
                </a:solidFill>
              </a:rPr>
              <a:t>POP!</a:t>
            </a:r>
            <a:endParaRPr lang="en-US" b="1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5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57" grpId="0"/>
      <p:bldP spid="7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0078" y="4155570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11898" y="4565775"/>
            <a:ext cx="1144010" cy="338554"/>
            <a:chOff x="4736655" y="3713284"/>
            <a:chExt cx="1144010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>
            <a:off x="2227478" y="3863390"/>
            <a:ext cx="1299535" cy="450678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1215" y="40481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0714" y="4466468"/>
            <a:ext cx="0" cy="71323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14791" y="91040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930815" y="1275367"/>
            <a:ext cx="1144010" cy="338554"/>
            <a:chOff x="4736655" y="3713284"/>
            <a:chExt cx="1144010" cy="338554"/>
          </a:xfrm>
        </p:grpSpPr>
        <p:sp>
          <p:nvSpPr>
            <p:cNvPr id="32" name="TextBox 31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3925824" y="1133856"/>
            <a:ext cx="588967" cy="4045844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25053" y="1489883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4828033" y="1244867"/>
            <a:ext cx="1" cy="675245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14790" y="2781543"/>
            <a:ext cx="2776025" cy="168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156960" y="2301339"/>
            <a:ext cx="1690803" cy="480204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6247745" y="3455613"/>
            <a:ext cx="1144010" cy="338554"/>
            <a:chOff x="4736655" y="3713284"/>
            <a:chExt cx="1144010" cy="338554"/>
          </a:xfrm>
        </p:grpSpPr>
        <p:sp>
          <p:nvSpPr>
            <p:cNvPr id="44" name="TextBox 4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46" name="Straight Arrow Connector 45"/>
          <p:cNvCxnSpPr/>
          <p:nvPr/>
        </p:nvCxnSpPr>
        <p:spPr>
          <a:xfrm flipH="1">
            <a:off x="4870368" y="3105918"/>
            <a:ext cx="1" cy="667507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79888" y="5904367"/>
            <a:ext cx="351106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1 + 0 (= 1)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7" name="Arc 56"/>
          <p:cNvSpPr/>
          <p:nvPr/>
        </p:nvSpPr>
        <p:spPr>
          <a:xfrm flipH="1">
            <a:off x="6125656" y="2167601"/>
            <a:ext cx="1495046" cy="2146467"/>
          </a:xfrm>
          <a:prstGeom prst="arc">
            <a:avLst>
              <a:gd name="adj1" fmla="val 5731553"/>
              <a:gd name="adj2" fmla="val 15363412"/>
            </a:avLst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471003" y="2577529"/>
            <a:ext cx="1237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730012" y="2347519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Rectangle 62"/>
          <p:cNvSpPr/>
          <p:nvPr/>
        </p:nvSpPr>
        <p:spPr>
          <a:xfrm>
            <a:off x="7717536" y="403317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717536" y="361731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717536" y="444904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778496" y="3617314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POP!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778496" y="320144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C00"/>
                </a:solidFill>
              </a:rPr>
              <a:t>POP!</a:t>
            </a:r>
            <a:endParaRPr lang="en-US" b="1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68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7" grpId="0" animBg="1"/>
      <p:bldP spid="59" grpId="0"/>
      <p:bldP spid="6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0078" y="4155570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11898" y="4565775"/>
            <a:ext cx="1144010" cy="338554"/>
            <a:chOff x="4736655" y="3713284"/>
            <a:chExt cx="1144010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>
            <a:off x="2227478" y="3863390"/>
            <a:ext cx="1299535" cy="450678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1215" y="40481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0714" y="4466468"/>
            <a:ext cx="0" cy="71323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14791" y="91040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930815" y="1275367"/>
            <a:ext cx="1144010" cy="338554"/>
            <a:chOff x="4736655" y="3713284"/>
            <a:chExt cx="1144010" cy="338554"/>
          </a:xfrm>
        </p:grpSpPr>
        <p:sp>
          <p:nvSpPr>
            <p:cNvPr id="32" name="TextBox 31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3925824" y="1133856"/>
            <a:ext cx="588967" cy="4045844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25053" y="1489883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4828033" y="1244867"/>
            <a:ext cx="1" cy="675245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79888" y="5904367"/>
            <a:ext cx="351106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2 + 1 (= 3)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1611477" y="1863261"/>
            <a:ext cx="5319338" cy="3552641"/>
          </a:xfrm>
          <a:prstGeom prst="arc">
            <a:avLst>
              <a:gd name="adj1" fmla="val 19353711"/>
              <a:gd name="adj2" fmla="val 5626665"/>
            </a:avLst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730908" y="3750175"/>
            <a:ext cx="1237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3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" name="Rectangle 51"/>
          <p:cNvSpPr/>
          <p:nvPr/>
        </p:nvSpPr>
        <p:spPr>
          <a:xfrm>
            <a:off x="7717536" y="403317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717536" y="444904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778496" y="3617314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POP!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778496" y="320144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C00"/>
                </a:solidFill>
              </a:rPr>
              <a:t>POP!</a:t>
            </a:r>
            <a:endParaRPr lang="en-US" b="1" dirty="0">
              <a:solidFill>
                <a:srgbClr val="FFCC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773826" y="403317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POP!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79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49" grpId="0" animBg="1"/>
      <p:bldP spid="50" grpId="0"/>
      <p:bldP spid="6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0078" y="4155570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11898" y="4565775"/>
            <a:ext cx="1144010" cy="338554"/>
            <a:chOff x="4736655" y="3713284"/>
            <a:chExt cx="1144010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>
            <a:off x="2227478" y="3863390"/>
            <a:ext cx="1299535" cy="450678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1215" y="40481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0714" y="4466468"/>
            <a:ext cx="0" cy="71323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79888" y="5904367"/>
            <a:ext cx="351106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3 + 3 (= 6)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" name="Arc 40"/>
          <p:cNvSpPr/>
          <p:nvPr/>
        </p:nvSpPr>
        <p:spPr>
          <a:xfrm flipH="1">
            <a:off x="3180077" y="3681984"/>
            <a:ext cx="1618525" cy="1772858"/>
          </a:xfrm>
          <a:prstGeom prst="arc">
            <a:avLst>
              <a:gd name="adj1" fmla="val 6232040"/>
              <a:gd name="adj2" fmla="val 15363412"/>
            </a:avLst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798602" y="4333491"/>
            <a:ext cx="1237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6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3" name="Rectangle 52"/>
          <p:cNvSpPr/>
          <p:nvPr/>
        </p:nvSpPr>
        <p:spPr>
          <a:xfrm>
            <a:off x="7717536" y="444904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773826" y="403317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POP!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778496" y="3617314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POP!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778496" y="320144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C00"/>
                </a:solidFill>
              </a:rPr>
              <a:t>POP!</a:t>
            </a:r>
            <a:endParaRPr lang="en-US" b="1" dirty="0">
              <a:solidFill>
                <a:srgbClr val="FFCC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773826" y="4449044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8000"/>
                </a:solidFill>
              </a:rPr>
              <a:t>POP!</a:t>
            </a:r>
            <a:endParaRPr lang="en-U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04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41" grpId="0" animBg="1"/>
      <p:bldP spid="42" grpId="0"/>
      <p:bldP spid="6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1898" y="2838837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79888" y="5904367"/>
            <a:ext cx="351106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4 + 6 (=10)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Arc 29"/>
          <p:cNvSpPr/>
          <p:nvPr/>
        </p:nvSpPr>
        <p:spPr>
          <a:xfrm flipH="1">
            <a:off x="-754840" y="1841221"/>
            <a:ext cx="4826967" cy="2970524"/>
          </a:xfrm>
          <a:prstGeom prst="arc">
            <a:avLst>
              <a:gd name="adj1" fmla="val 10425674"/>
              <a:gd name="adj2" fmla="val 16602920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89709" y="2082932"/>
            <a:ext cx="1364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10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73826" y="403317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POP!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778496" y="3617314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POP!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778496" y="320144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C00"/>
                </a:solidFill>
              </a:rPr>
              <a:t>POP!</a:t>
            </a:r>
            <a:endParaRPr lang="en-US" b="1" dirty="0">
              <a:solidFill>
                <a:srgbClr val="FFCC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773826" y="4449044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8000"/>
                </a:solidFill>
              </a:rPr>
              <a:t>POP!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778496" y="486490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POP!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8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0" grpId="0" animBg="1"/>
      <p:bldP spid="31" grpId="0"/>
      <p:bldP spid="5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56576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773826" y="403317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POP!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778496" y="3617314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POP!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778496" y="320144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C00"/>
                </a:solidFill>
              </a:rPr>
              <a:t>POP!</a:t>
            </a:r>
            <a:endParaRPr lang="en-US" b="1" dirty="0">
              <a:solidFill>
                <a:srgbClr val="FFCC00"/>
              </a:solidFill>
            </a:endParaRPr>
          </a:p>
        </p:txBody>
      </p:sp>
      <p:sp>
        <p:nvSpPr>
          <p:cNvPr id="23" name="Arc 22"/>
          <p:cNvSpPr/>
          <p:nvPr/>
        </p:nvSpPr>
        <p:spPr>
          <a:xfrm flipH="1">
            <a:off x="470285" y="1045578"/>
            <a:ext cx="1618525" cy="1037354"/>
          </a:xfrm>
          <a:prstGeom prst="arc">
            <a:avLst>
              <a:gd name="adj1" fmla="val 7436056"/>
              <a:gd name="adj2" fmla="val 15363412"/>
            </a:avLst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088811" y="1209298"/>
            <a:ext cx="1730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None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9888" y="5904367"/>
            <a:ext cx="351106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None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73826" y="4449044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8000"/>
                </a:solidFill>
              </a:rPr>
              <a:t>POP!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778496" y="486490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POP!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773826" y="5280776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POP!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40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 animBg="1"/>
      <p:bldP spid="3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56576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" name="Rectangle 54"/>
          <p:cNvSpPr/>
          <p:nvPr/>
        </p:nvSpPr>
        <p:spPr>
          <a:xfrm>
            <a:off x="7773826" y="403317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POP!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778496" y="3617314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POP!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778496" y="320144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C00"/>
                </a:solidFill>
              </a:rPr>
              <a:t>POP!</a:t>
            </a:r>
            <a:endParaRPr lang="en-US" b="1" dirty="0">
              <a:solidFill>
                <a:srgbClr val="FFCC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9888" y="5904367"/>
            <a:ext cx="351106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control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73826" y="4449044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8000"/>
                </a:solidFill>
              </a:rPr>
              <a:t>POP!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778496" y="4864909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POP!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773826" y="5280776"/>
            <a:ext cx="987552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POP!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00669" y="3987379"/>
            <a:ext cx="311760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The stack is empty!</a:t>
            </a:r>
            <a:endParaRPr lang="en-US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09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Returning and Recursio</a:t>
            </a:r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82968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404785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goal is to return a final value</a:t>
            </a:r>
          </a:p>
          <a:p>
            <a:pPr lvl="1"/>
            <a:r>
              <a:rPr lang="en-US" dirty="0" smtClean="0"/>
              <a:t>Every recursive call must return a value</a:t>
            </a:r>
          </a:p>
          <a:p>
            <a:pPr lvl="1"/>
            <a:r>
              <a:rPr lang="en-US" dirty="0" smtClean="0"/>
              <a:t>You must be able to pass it “back up”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1"/>
            <a:r>
              <a:rPr lang="en-US" dirty="0" smtClean="0"/>
              <a:t>In most cases, the base case should return as well</a:t>
            </a:r>
          </a:p>
          <a:p>
            <a:pPr lvl="3"/>
            <a:endParaRPr lang="en-US" dirty="0"/>
          </a:p>
          <a:p>
            <a:r>
              <a:rPr lang="en-US" dirty="0" smtClean="0"/>
              <a:t>Must pay attention to what happens at the “end” of a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13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0078" y="2516796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078" y="969461"/>
            <a:ext cx="1109472" cy="35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78" y="1475429"/>
            <a:ext cx="1737360" cy="60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084836" y="3032171"/>
            <a:ext cx="1144010" cy="338554"/>
            <a:chOff x="4736655" y="3713284"/>
            <a:chExt cx="1144010" cy="338554"/>
          </a:xfrm>
        </p:grpSpPr>
        <p:sp>
          <p:nvSpPr>
            <p:cNvPr id="14" name="TextBox 1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063142" y="1144066"/>
            <a:ext cx="216408" cy="331363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0714" y="2838837"/>
            <a:ext cx="0" cy="6669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0078" y="4155570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084836" y="4722466"/>
            <a:ext cx="1144010" cy="338554"/>
            <a:chOff x="4736655" y="3713284"/>
            <a:chExt cx="1144010" cy="338554"/>
          </a:xfrm>
        </p:grpSpPr>
        <p:sp>
          <p:nvSpPr>
            <p:cNvPr id="24" name="TextBox 2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>
            <a:off x="2227479" y="3863390"/>
            <a:ext cx="649766" cy="450678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52362" y="3986293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0714" y="4466468"/>
            <a:ext cx="0" cy="71323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14791" y="910401"/>
            <a:ext cx="4114800" cy="149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293760" y="1489883"/>
            <a:ext cx="1144010" cy="338554"/>
            <a:chOff x="4736655" y="3713284"/>
            <a:chExt cx="1144010" cy="338554"/>
          </a:xfrm>
        </p:grpSpPr>
        <p:sp>
          <p:nvSpPr>
            <p:cNvPr id="32" name="TextBox 31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3228846" y="1244867"/>
            <a:ext cx="1477266" cy="4126159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25053" y="1489883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4828033" y="1244867"/>
            <a:ext cx="1" cy="675245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7692" y="1779607"/>
            <a:ext cx="0" cy="3048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79550" y="2084407"/>
            <a:ext cx="408432" cy="43386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11477" y="1932007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14790" y="2781543"/>
            <a:ext cx="3332973" cy="168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156961" y="2270561"/>
            <a:ext cx="773854" cy="510982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6247745" y="3455613"/>
            <a:ext cx="1144010" cy="338554"/>
            <a:chOff x="4736655" y="3713284"/>
            <a:chExt cx="1144010" cy="338554"/>
          </a:xfrm>
        </p:grpSpPr>
        <p:sp>
          <p:nvSpPr>
            <p:cNvPr id="44" name="TextBox 43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46" name="Straight Arrow Connector 45"/>
          <p:cNvCxnSpPr/>
          <p:nvPr/>
        </p:nvCxnSpPr>
        <p:spPr>
          <a:xfrm flipH="1">
            <a:off x="4870368" y="3105918"/>
            <a:ext cx="1" cy="667507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156961" y="4155570"/>
            <a:ext cx="662789" cy="736173"/>
          </a:xfrm>
          <a:prstGeom prst="straightConnector1">
            <a:avLst/>
          </a:prstGeom>
          <a:ln w="44450">
            <a:solidFill>
              <a:srgbClr val="FFCC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20897" y="4486941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4514789" y="4891743"/>
            <a:ext cx="3141787" cy="168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return 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(num-1)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247745" y="5565813"/>
            <a:ext cx="1144010" cy="338554"/>
            <a:chOff x="4736655" y="3713284"/>
            <a:chExt cx="1144010" cy="338554"/>
          </a:xfrm>
        </p:grpSpPr>
        <p:sp>
          <p:nvSpPr>
            <p:cNvPr id="51" name="TextBox 50"/>
            <p:cNvSpPr txBox="1"/>
            <p:nvPr/>
          </p:nvSpPr>
          <p:spPr>
            <a:xfrm>
              <a:off x="4736655" y="3713284"/>
              <a:ext cx="11440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FFCC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US" sz="1600" b="1" dirty="0" smtClean="0">
                  <a:solidFill>
                    <a:srgbClr val="FFCC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 0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26543" y="3713284"/>
              <a:ext cx="454121" cy="338554"/>
            </a:xfrm>
            <a:prstGeom prst="rect">
              <a:avLst/>
            </a:prstGeom>
            <a:noFill/>
            <a:ln>
              <a:solidFill>
                <a:srgbClr val="FFCC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C00"/>
                </a:solidFill>
              </a:endParaRPr>
            </a:p>
          </p:txBody>
        </p:sp>
      </p:grpSp>
      <p:cxnSp>
        <p:nvCxnSpPr>
          <p:cNvPr id="53" name="Straight Arrow Connector 52"/>
          <p:cNvCxnSpPr/>
          <p:nvPr/>
        </p:nvCxnSpPr>
        <p:spPr>
          <a:xfrm flipH="1">
            <a:off x="4870368" y="5204150"/>
            <a:ext cx="3" cy="333753"/>
          </a:xfrm>
          <a:prstGeom prst="straightConnector1">
            <a:avLst/>
          </a:prstGeom>
          <a:ln w="44450">
            <a:solidFill>
              <a:srgbClr val="FFCC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429099" y="2348994"/>
            <a:ext cx="108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0078" y="5835537"/>
            <a:ext cx="440503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Does this work?  What’s wrong?</a:t>
            </a:r>
            <a:endParaRPr lang="en-US" sz="2400" dirty="0">
              <a:cs typeface="Courier New" panose="02070309020205020404" pitchFamily="49" charset="0"/>
            </a:endParaRPr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/>
          </p:nvPr>
        </p:nvGraphicFramePr>
        <p:xfrm>
          <a:off x="7658911" y="3201448"/>
          <a:ext cx="1304544" cy="309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44"/>
              </a:tblGrid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75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STACK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Rectangle 55"/>
          <p:cNvSpPr/>
          <p:nvPr/>
        </p:nvSpPr>
        <p:spPr>
          <a:xfrm>
            <a:off x="7717536" y="403317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717536" y="361731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717536" y="320144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FFC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  <a:endParaRPr lang="en-US" b="1" dirty="0">
              <a:solidFill>
                <a:srgbClr val="FFC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717536" y="4449044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717536" y="4864909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717536" y="5280776"/>
            <a:ext cx="1187294" cy="4195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40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list of sorted elements (e.g., words), f</a:t>
            </a:r>
            <a:r>
              <a:rPr lang="en-US" sz="3200" dirty="0" smtClean="0"/>
              <a:t>ind a specific word as quickly as possible</a:t>
            </a:r>
          </a:p>
          <a:p>
            <a:endParaRPr lang="en-US" dirty="0"/>
          </a:p>
          <a:p>
            <a:r>
              <a:rPr lang="en-US" dirty="0" smtClean="0"/>
              <a:t>We could start from the beginning and iterate through the list until we find it</a:t>
            </a:r>
          </a:p>
          <a:p>
            <a:pPr lvl="1"/>
            <a:r>
              <a:rPr lang="en-US" sz="3200" dirty="0" smtClean="0"/>
              <a:t>But that could take a long time!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74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a “divide and conquer” approach</a:t>
            </a:r>
          </a:p>
          <a:p>
            <a:endParaRPr lang="en-US" dirty="0"/>
          </a:p>
          <a:p>
            <a:r>
              <a:rPr lang="en-US" dirty="0" smtClean="0"/>
              <a:t>Go to the middle, and compare the element there to the one we’re looking for</a:t>
            </a:r>
          </a:p>
          <a:p>
            <a:pPr lvl="1"/>
            <a:r>
              <a:rPr lang="en-US" dirty="0" smtClean="0"/>
              <a:t>If it’s larger, we know it’s not in the last half</a:t>
            </a:r>
          </a:p>
          <a:p>
            <a:pPr lvl="1"/>
            <a:r>
              <a:rPr lang="en-US" dirty="0" smtClean="0"/>
              <a:t>If it’s smaller, we know it’s not in the first half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If it’s the same, we found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09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letter “J” using 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  <p:grpSp>
        <p:nvGrpSpPr>
          <p:cNvPr id="38" name="Group 37"/>
          <p:cNvGrpSpPr/>
          <p:nvPr/>
        </p:nvGrpSpPr>
        <p:grpSpPr>
          <a:xfrm>
            <a:off x="457200" y="4962724"/>
            <a:ext cx="8305800" cy="1109479"/>
            <a:chOff x="457200" y="4962724"/>
            <a:chExt cx="8305800" cy="1109479"/>
          </a:xfrm>
        </p:grpSpPr>
        <p:grpSp>
          <p:nvGrpSpPr>
            <p:cNvPr id="6" name="Group 5"/>
            <p:cNvGrpSpPr/>
            <p:nvPr/>
          </p:nvGrpSpPr>
          <p:grpSpPr>
            <a:xfrm>
              <a:off x="457200" y="5454259"/>
              <a:ext cx="8305800" cy="617944"/>
              <a:chOff x="381000" y="4468368"/>
              <a:chExt cx="5286375" cy="3810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3810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0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334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0858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2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4382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3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7907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4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1431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5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4955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6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479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7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2004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8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5528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9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9052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10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2576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11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6101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12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9625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13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3149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14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57200" y="4962724"/>
              <a:ext cx="8305800" cy="617944"/>
              <a:chOff x="381000" y="4773168"/>
              <a:chExt cx="5286375" cy="3810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3810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A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334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B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0858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C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4382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D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7907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E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1431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F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955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G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8479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H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2004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I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528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J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9052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K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2576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L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6101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M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625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N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149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O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312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letter “J” using 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  <p:grpSp>
        <p:nvGrpSpPr>
          <p:cNvPr id="38" name="Group 37"/>
          <p:cNvGrpSpPr/>
          <p:nvPr/>
        </p:nvGrpSpPr>
        <p:grpSpPr>
          <a:xfrm>
            <a:off x="457200" y="4962724"/>
            <a:ext cx="8305800" cy="1109479"/>
            <a:chOff x="457200" y="4962724"/>
            <a:chExt cx="8305800" cy="1109479"/>
          </a:xfrm>
        </p:grpSpPr>
        <p:grpSp>
          <p:nvGrpSpPr>
            <p:cNvPr id="6" name="Group 5"/>
            <p:cNvGrpSpPr/>
            <p:nvPr/>
          </p:nvGrpSpPr>
          <p:grpSpPr>
            <a:xfrm>
              <a:off x="457200" y="5454259"/>
              <a:ext cx="8305800" cy="617944"/>
              <a:chOff x="381000" y="4468368"/>
              <a:chExt cx="5286375" cy="3810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3810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0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334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0858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2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4382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3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7907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4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1431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5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4955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6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479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7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2004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8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5528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9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9052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10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2576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11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6101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12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9625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13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3149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14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57200" y="4962724"/>
              <a:ext cx="8305800" cy="617944"/>
              <a:chOff x="381000" y="4773168"/>
              <a:chExt cx="5286375" cy="3810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3810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A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334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B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0858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C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4382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D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7907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E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1431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F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955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G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8479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H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2004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I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528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J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9052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K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2576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L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6101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M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625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N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149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O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</p:grpSp>
      <p:cxnSp>
        <p:nvCxnSpPr>
          <p:cNvPr id="40" name="Straight Arrow Connector 39"/>
          <p:cNvCxnSpPr/>
          <p:nvPr/>
        </p:nvCxnSpPr>
        <p:spPr>
          <a:xfrm flipH="1">
            <a:off x="4610100" y="2573807"/>
            <a:ext cx="18117" cy="2267527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letter “J” using 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  <p:grpSp>
        <p:nvGrpSpPr>
          <p:cNvPr id="38" name="Group 37"/>
          <p:cNvGrpSpPr/>
          <p:nvPr/>
        </p:nvGrpSpPr>
        <p:grpSpPr>
          <a:xfrm>
            <a:off x="457200" y="4962724"/>
            <a:ext cx="8305800" cy="1109479"/>
            <a:chOff x="457200" y="4962724"/>
            <a:chExt cx="8305800" cy="1109479"/>
          </a:xfrm>
        </p:grpSpPr>
        <p:grpSp>
          <p:nvGrpSpPr>
            <p:cNvPr id="6" name="Group 5"/>
            <p:cNvGrpSpPr/>
            <p:nvPr/>
          </p:nvGrpSpPr>
          <p:grpSpPr>
            <a:xfrm>
              <a:off x="457200" y="5454259"/>
              <a:ext cx="8305800" cy="617944"/>
              <a:chOff x="381000" y="4468368"/>
              <a:chExt cx="5286375" cy="3810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3810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0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334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0858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2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4382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3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7907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4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1431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5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4955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6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479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7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2004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8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5528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9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9052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10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2576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11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6101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12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9625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13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3149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14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57200" y="4962724"/>
              <a:ext cx="8305800" cy="617944"/>
              <a:chOff x="381000" y="4773168"/>
              <a:chExt cx="5286375" cy="3810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3810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A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334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B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0858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C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4382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D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7907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E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1431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F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955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G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8479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H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2004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I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528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J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9052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K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2576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L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6101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M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625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N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149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O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</p:grpSp>
      <p:sp>
        <p:nvSpPr>
          <p:cNvPr id="39" name="Arc 38"/>
          <p:cNvSpPr/>
          <p:nvPr/>
        </p:nvSpPr>
        <p:spPr>
          <a:xfrm>
            <a:off x="4786604" y="3497344"/>
            <a:ext cx="2038402" cy="2687980"/>
          </a:xfrm>
          <a:prstGeom prst="arc">
            <a:avLst>
              <a:gd name="adj1" fmla="val 10805811"/>
              <a:gd name="adj2" fmla="val 44083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4610100" y="2573807"/>
            <a:ext cx="18117" cy="2267527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6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letter “J” using 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  <p:grpSp>
        <p:nvGrpSpPr>
          <p:cNvPr id="38" name="Group 37"/>
          <p:cNvGrpSpPr/>
          <p:nvPr/>
        </p:nvGrpSpPr>
        <p:grpSpPr>
          <a:xfrm>
            <a:off x="457200" y="4962724"/>
            <a:ext cx="8305800" cy="1109479"/>
            <a:chOff x="457200" y="4962724"/>
            <a:chExt cx="8305800" cy="1109479"/>
          </a:xfrm>
        </p:grpSpPr>
        <p:grpSp>
          <p:nvGrpSpPr>
            <p:cNvPr id="6" name="Group 5"/>
            <p:cNvGrpSpPr/>
            <p:nvPr/>
          </p:nvGrpSpPr>
          <p:grpSpPr>
            <a:xfrm>
              <a:off x="457200" y="5454259"/>
              <a:ext cx="8305800" cy="617944"/>
              <a:chOff x="381000" y="4468368"/>
              <a:chExt cx="5286375" cy="3810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3810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0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334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0858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2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4382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3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7907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4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1431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5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4955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6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479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7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2004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8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5528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9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9052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10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2576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11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6101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12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9625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13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3149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14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57200" y="4962724"/>
              <a:ext cx="8305800" cy="617944"/>
              <a:chOff x="381000" y="4773168"/>
              <a:chExt cx="5286375" cy="3810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3810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A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334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B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0858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C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4382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D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7907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E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1431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F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955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G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8479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H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2004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I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528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J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9052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K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2576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L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6101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M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625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N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149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O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</p:grpSp>
      <p:sp>
        <p:nvSpPr>
          <p:cNvPr id="39" name="Arc 38"/>
          <p:cNvSpPr/>
          <p:nvPr/>
        </p:nvSpPr>
        <p:spPr>
          <a:xfrm>
            <a:off x="4786604" y="3497344"/>
            <a:ext cx="2038402" cy="2687980"/>
          </a:xfrm>
          <a:prstGeom prst="arc">
            <a:avLst>
              <a:gd name="adj1" fmla="val 10805811"/>
              <a:gd name="adj2" fmla="val 44083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4610100" y="2573807"/>
            <a:ext cx="18117" cy="2267527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 flipH="1">
            <a:off x="5741696" y="4234030"/>
            <a:ext cx="906780" cy="1178110"/>
          </a:xfrm>
          <a:prstGeom prst="arc">
            <a:avLst>
              <a:gd name="adj1" fmla="val 10805811"/>
              <a:gd name="adj2" fmla="val 44083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9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letter “G” using 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  <p:grpSp>
        <p:nvGrpSpPr>
          <p:cNvPr id="38" name="Group 37"/>
          <p:cNvGrpSpPr/>
          <p:nvPr/>
        </p:nvGrpSpPr>
        <p:grpSpPr>
          <a:xfrm>
            <a:off x="457200" y="4962724"/>
            <a:ext cx="8305800" cy="1109479"/>
            <a:chOff x="457200" y="4962724"/>
            <a:chExt cx="8305800" cy="1109479"/>
          </a:xfrm>
        </p:grpSpPr>
        <p:grpSp>
          <p:nvGrpSpPr>
            <p:cNvPr id="6" name="Group 5"/>
            <p:cNvGrpSpPr/>
            <p:nvPr/>
          </p:nvGrpSpPr>
          <p:grpSpPr>
            <a:xfrm>
              <a:off x="457200" y="5454259"/>
              <a:ext cx="8305800" cy="617944"/>
              <a:chOff x="381000" y="4468368"/>
              <a:chExt cx="5286375" cy="3810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3810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0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334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0858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2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4382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3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7907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4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1431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5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4955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6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479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7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2004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8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5528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9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9052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10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25767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11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61010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12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962525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13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314950" y="4468368"/>
                <a:ext cx="352425" cy="381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Calibri"/>
                  </a:rPr>
                  <a:t>14</a:t>
                </a:r>
                <a:endParaRPr lang="en-US" sz="2000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57200" y="4962724"/>
              <a:ext cx="8305800" cy="617944"/>
              <a:chOff x="381000" y="4773168"/>
              <a:chExt cx="5286375" cy="3810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3810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A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334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B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0858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C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4382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D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7907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E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1431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F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955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G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8479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H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2004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I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528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J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9052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K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25767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L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61010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M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62525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N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14950" y="4773168"/>
                <a:ext cx="352425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Calibri"/>
                  </a:rPr>
                  <a:t>O</a:t>
                </a:r>
                <a:endParaRPr lang="en-US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</p:grpSp>
      <p:sp>
        <p:nvSpPr>
          <p:cNvPr id="39" name="Arc 38"/>
          <p:cNvSpPr/>
          <p:nvPr/>
        </p:nvSpPr>
        <p:spPr>
          <a:xfrm flipH="1">
            <a:off x="2445346" y="3479095"/>
            <a:ext cx="2038402" cy="2687980"/>
          </a:xfrm>
          <a:prstGeom prst="arc">
            <a:avLst>
              <a:gd name="adj1" fmla="val 10805811"/>
              <a:gd name="adj2" fmla="val 44083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4610100" y="2573807"/>
            <a:ext cx="18117" cy="2267527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2576097" y="4252279"/>
            <a:ext cx="906780" cy="1178110"/>
          </a:xfrm>
          <a:prstGeom prst="arc">
            <a:avLst>
              <a:gd name="adj1" fmla="val 10805811"/>
              <a:gd name="adj2" fmla="val 44083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/>
          <p:cNvSpPr/>
          <p:nvPr/>
        </p:nvSpPr>
        <p:spPr>
          <a:xfrm>
            <a:off x="3610142" y="4414417"/>
            <a:ext cx="469756" cy="817335"/>
          </a:xfrm>
          <a:prstGeom prst="arc">
            <a:avLst>
              <a:gd name="adj1" fmla="val 10805811"/>
              <a:gd name="adj2" fmla="val 44083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5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3" grpId="0" animBg="1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67344" cy="4156799"/>
          </a:xfrm>
        </p:spPr>
        <p:txBody>
          <a:bodyPr/>
          <a:lstStyle/>
          <a:p>
            <a:r>
              <a:rPr lang="en-US" dirty="0" smtClean="0"/>
              <a:t>To gain a more solid understanding of recursion</a:t>
            </a:r>
          </a:p>
          <a:p>
            <a:r>
              <a:rPr lang="en-US" dirty="0" smtClean="0"/>
              <a:t>To explore what goes on “behind the scenes”</a:t>
            </a:r>
          </a:p>
          <a:p>
            <a:r>
              <a:rPr lang="en-US" dirty="0" smtClean="0"/>
              <a:t>To examine individual examples of recursion</a:t>
            </a:r>
          </a:p>
          <a:p>
            <a:pPr lvl="1"/>
            <a:r>
              <a:rPr lang="en-US" dirty="0" smtClean="0"/>
              <a:t>Binary Search</a:t>
            </a:r>
          </a:p>
          <a:p>
            <a:pPr lvl="1"/>
            <a:r>
              <a:rPr lang="en-US" dirty="0" smtClean="0"/>
              <a:t>Fibonacci </a:t>
            </a:r>
            <a:r>
              <a:rPr lang="en-US" dirty="0" smtClean="0"/>
              <a:t>Sequence</a:t>
            </a:r>
          </a:p>
          <a:p>
            <a:r>
              <a:rPr lang="en-US" dirty="0" smtClean="0"/>
              <a:t>To better understand when it is best to use recursion, and when it is best to use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62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implemented using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</a:t>
            </a:r>
          </a:p>
          <a:p>
            <a:pPr lvl="1"/>
            <a:r>
              <a:rPr lang="en-US" dirty="0" smtClean="0"/>
              <a:t>But much more common to use recursion</a:t>
            </a:r>
          </a:p>
          <a:p>
            <a:endParaRPr lang="en-US" dirty="0"/>
          </a:p>
          <a:p>
            <a:r>
              <a:rPr lang="en-US" dirty="0" smtClean="0"/>
              <a:t>What is the base case?</a:t>
            </a:r>
            <a:endParaRPr lang="en-US" dirty="0"/>
          </a:p>
          <a:p>
            <a:r>
              <a:rPr lang="en-US" dirty="0" smtClean="0"/>
              <a:t>What is the recursive case?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796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Recursion vs Iteration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and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are important</a:t>
            </a:r>
            <a:endParaRPr lang="en-US" dirty="0"/>
          </a:p>
          <a:p>
            <a:pPr lvl="1"/>
            <a:r>
              <a:rPr lang="en-US" dirty="0" smtClean="0"/>
              <a:t>All </a:t>
            </a:r>
            <a:r>
              <a:rPr lang="en-US" dirty="0"/>
              <a:t>modern programming languages support them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problems are easy using one and difficult using the </a:t>
            </a:r>
            <a:r>
              <a:rPr lang="en-US" dirty="0" smtClean="0"/>
              <a:t>other</a:t>
            </a:r>
          </a:p>
          <a:p>
            <a:pPr lvl="1"/>
            <a:endParaRPr lang="en-US" dirty="0"/>
          </a:p>
          <a:p>
            <a:r>
              <a:rPr lang="en-US" dirty="0" smtClean="0"/>
              <a:t>How do you decide which to use?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12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Iteration When…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 and efficiency is an issue</a:t>
            </a:r>
          </a:p>
          <a:p>
            <a:pPr lvl="1"/>
            <a:r>
              <a:rPr lang="en-US" dirty="0" smtClean="0"/>
              <a:t>Iteration doesn’t push things onto the stack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problem is an obvious fit for iteration</a:t>
            </a:r>
          </a:p>
          <a:p>
            <a:pPr lvl="1"/>
            <a:r>
              <a:rPr lang="en-US" dirty="0" smtClean="0"/>
              <a:t>Processing every element of a list (or 2D list)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3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Recursion When…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 is not an issue</a:t>
            </a:r>
            <a:endParaRPr lang="en-US" dirty="0"/>
          </a:p>
          <a:p>
            <a:r>
              <a:rPr lang="en-US" dirty="0" smtClean="0"/>
              <a:t>The data being processed is recursive</a:t>
            </a:r>
          </a:p>
          <a:p>
            <a:pPr lvl="1"/>
            <a:r>
              <a:rPr lang="en-US" dirty="0" smtClean="0"/>
              <a:t>A hierarchical data structure</a:t>
            </a:r>
          </a:p>
          <a:p>
            <a:r>
              <a:rPr lang="en-US" dirty="0" smtClean="0"/>
              <a:t>A recursive algorithm is obvious</a:t>
            </a:r>
          </a:p>
          <a:p>
            <a:r>
              <a:rPr lang="en-US" dirty="0" smtClean="0"/>
              <a:t>Clarity and simplicity of code is important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12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Fibonacci Sequences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8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series</a:t>
            </a:r>
          </a:p>
          <a:p>
            <a:r>
              <a:rPr lang="en-US" dirty="0" smtClean="0"/>
              <a:t>Starts with 0 or 1</a:t>
            </a:r>
          </a:p>
          <a:p>
            <a:endParaRPr lang="en-US" dirty="0" smtClean="0"/>
          </a:p>
          <a:p>
            <a:r>
              <a:rPr lang="en-US" dirty="0" smtClean="0"/>
              <a:t>Next number is found by adding the previous two numbers together</a:t>
            </a:r>
          </a:p>
          <a:p>
            <a:r>
              <a:rPr lang="en-US" dirty="0" smtClean="0"/>
              <a:t>Pattern is repeated over and over (and over…)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56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Starts with 0, 1, 1</a:t>
            </a:r>
          </a:p>
          <a:p>
            <a:r>
              <a:rPr lang="en-US" dirty="0" smtClean="0"/>
              <a:t>Next number is …?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707136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0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58056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7320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1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7504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1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37688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47872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68240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78424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13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88608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21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98792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08976" y="4157472"/>
            <a:ext cx="707136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55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9168" y="5047488"/>
            <a:ext cx="1063752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89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74952" y="5047488"/>
            <a:ext cx="1063752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144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40736" y="5047488"/>
            <a:ext cx="1063752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233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06520" y="5047488"/>
            <a:ext cx="1063752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377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72304" y="5047488"/>
            <a:ext cx="1063752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610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103872" y="5047488"/>
            <a:ext cx="1063752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…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38088" y="5047488"/>
            <a:ext cx="1063752" cy="7559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987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91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48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521143" y="2848451"/>
            <a:ext cx="810171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rgbClr val="FFC000"/>
                  </a:outerShdw>
                </a:effectLst>
              </a:rPr>
              <a:t>LIVECODING!!!</a:t>
            </a:r>
            <a:endParaRPr lang="en-US" sz="9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bl" rotWithShape="0">
                  <a:srgbClr val="FFC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474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4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7" grpId="3"/>
      <p:bldP spid="7" grpId="4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Implement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formula for a number in the sequence: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fib(n) = fib(n-1) + fib(n-2)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What is our base case?</a:t>
            </a:r>
          </a:p>
          <a:p>
            <a:r>
              <a:rPr lang="en-US" dirty="0" smtClean="0"/>
              <a:t>What is our recursive case?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26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of 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Final is Thursday, December 15</a:t>
            </a:r>
            <a:r>
              <a:rPr lang="en-US" baseline="30000" dirty="0" smtClean="0"/>
              <a:t>th</a:t>
            </a:r>
            <a:r>
              <a:rPr lang="en-US" dirty="0" smtClean="0"/>
              <a:t> (3:30 – 5:30)</a:t>
            </a:r>
          </a:p>
          <a:p>
            <a:pPr lvl="1"/>
            <a:r>
              <a:rPr lang="en-US" dirty="0" smtClean="0"/>
              <a:t>If you have a conflict, fill out the Google Form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goo.gl/forms/We4cMotoNdbmCAoh2</a:t>
            </a:r>
            <a:r>
              <a:rPr lang="en-US" dirty="0" smtClean="0"/>
              <a:t> </a:t>
            </a:r>
          </a:p>
          <a:p>
            <a:pPr lvl="3"/>
            <a:endParaRPr lang="en-US" dirty="0"/>
          </a:p>
          <a:p>
            <a:r>
              <a:rPr lang="en-US" dirty="0" smtClean="0"/>
              <a:t>Homework 8 is out now</a:t>
            </a:r>
          </a:p>
          <a:p>
            <a:pPr lvl="1"/>
            <a:r>
              <a:rPr lang="en-US" dirty="0" smtClean="0"/>
              <a:t>Last homework of the semester</a:t>
            </a:r>
          </a:p>
          <a:p>
            <a:pPr lvl="1"/>
            <a:r>
              <a:rPr lang="en-US" dirty="0" smtClean="0"/>
              <a:t>Due this Wednesday – p</a:t>
            </a:r>
            <a:r>
              <a:rPr lang="en-US" sz="2800" dirty="0" smtClean="0"/>
              <a:t>lan ahead!</a:t>
            </a:r>
          </a:p>
          <a:p>
            <a:r>
              <a:rPr lang="en-US" sz="3200" dirty="0" smtClean="0"/>
              <a:t>Project 2 will come out after Thanksgiving break</a:t>
            </a:r>
            <a:endParaRPr lang="en-US" sz="3200" dirty="0"/>
          </a:p>
          <a:p>
            <a:pPr lvl="3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Recursion?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Solving a problem using recursion means the solution depends on solutions to smaller instances of the same </a:t>
            </a:r>
            <a:r>
              <a:rPr lang="en-US" dirty="0" smtClean="0"/>
              <a:t>problem</a:t>
            </a:r>
          </a:p>
          <a:p>
            <a:endParaRPr lang="en-US" dirty="0" smtClean="0"/>
          </a:p>
          <a:p>
            <a:r>
              <a:rPr lang="en-US" dirty="0" smtClean="0"/>
              <a:t>In other words, to define a function or calculate a number by the repeated application of an algorithm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9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creating a recursive procedure, there are a few things we want to keep in mind:</a:t>
            </a:r>
          </a:p>
          <a:p>
            <a:pPr lvl="1"/>
            <a:r>
              <a:rPr lang="en-US" sz="3200" dirty="0" smtClean="0"/>
              <a:t>We need to break the problem into </a:t>
            </a:r>
            <a:br>
              <a:rPr lang="en-US" sz="3200" dirty="0" smtClean="0"/>
            </a:br>
            <a:r>
              <a:rPr lang="en-US" sz="3200" dirty="0" smtClean="0"/>
              <a:t>smaller pieces of itself</a:t>
            </a:r>
          </a:p>
          <a:p>
            <a:pPr lvl="1"/>
            <a:r>
              <a:rPr lang="en-US" sz="3200" dirty="0" smtClean="0"/>
              <a:t>We need to define a “base case” to stop at</a:t>
            </a:r>
          </a:p>
          <a:p>
            <a:pPr lvl="1"/>
            <a:r>
              <a:rPr lang="en-US" sz="3200" dirty="0" smtClean="0"/>
              <a:t>The smaller problems we break down into need to eventually reach the base case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79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“Cases” in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recursive function must have two things:</a:t>
            </a:r>
          </a:p>
          <a:p>
            <a:pPr lvl="3"/>
            <a:endParaRPr lang="en-US" dirty="0"/>
          </a:p>
          <a:p>
            <a:r>
              <a:rPr lang="en-US" dirty="0" smtClean="0"/>
              <a:t>At least one base case</a:t>
            </a:r>
          </a:p>
          <a:p>
            <a:pPr lvl="1"/>
            <a:r>
              <a:rPr lang="en-US" dirty="0" smtClean="0"/>
              <a:t>When a result is returned (or the function ends)</a:t>
            </a:r>
          </a:p>
          <a:p>
            <a:pPr lvl="1"/>
            <a:r>
              <a:rPr lang="en-US" dirty="0" smtClean="0"/>
              <a:t>“When to stop”</a:t>
            </a:r>
          </a:p>
          <a:p>
            <a:r>
              <a:rPr lang="en-US" dirty="0" smtClean="0"/>
              <a:t>At least one recursive case</a:t>
            </a:r>
          </a:p>
          <a:p>
            <a:pPr lvl="1"/>
            <a:r>
              <a:rPr lang="en-US" dirty="0" smtClean="0"/>
              <a:t>When the function is called again with new inputs</a:t>
            </a:r>
          </a:p>
          <a:p>
            <a:pPr lvl="1"/>
            <a:r>
              <a:rPr lang="en-US" dirty="0" smtClean="0"/>
              <a:t>“When to go (again)”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5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Code Tracing: 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45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25470</TotalTime>
  <Words>1779</Words>
  <Application>Microsoft Office PowerPoint</Application>
  <PresentationFormat>On-screen Show (4:3)</PresentationFormat>
  <Paragraphs>818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ＭＳ Ｐゴシック</vt:lpstr>
      <vt:lpstr>Arial</vt:lpstr>
      <vt:lpstr>Calibri</vt:lpstr>
      <vt:lpstr>Courier New</vt:lpstr>
      <vt:lpstr>Wingdings</vt:lpstr>
      <vt:lpstr>Office Theme</vt:lpstr>
      <vt:lpstr>CMSC201  Computer Science I for Majors  Lecture 21 – Recursion (Continued)</vt:lpstr>
      <vt:lpstr>Last Class We Covered</vt:lpstr>
      <vt:lpstr>Any Questions from Last Time?</vt:lpstr>
      <vt:lpstr>Today’s Objectives</vt:lpstr>
      <vt:lpstr>Review of Recursion</vt:lpstr>
      <vt:lpstr>What is Recursion?</vt:lpstr>
      <vt:lpstr>Recursive Procedures</vt:lpstr>
      <vt:lpstr>“Cases” in Recursion</vt:lpstr>
      <vt:lpstr>Code Tracing: Recursion</vt:lpstr>
      <vt:lpstr>Stacks and Tracing</vt:lpstr>
      <vt:lpstr>Summation Funcion</vt:lpstr>
      <vt:lpstr>Summation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Returning and Recursion</vt:lpstr>
      <vt:lpstr>Returning Values</vt:lpstr>
      <vt:lpstr>PowerPoint Presentation</vt:lpstr>
      <vt:lpstr>Binary Search</vt:lpstr>
      <vt:lpstr>Searching</vt:lpstr>
      <vt:lpstr>Binary Search</vt:lpstr>
      <vt:lpstr>Binary Search Example</vt:lpstr>
      <vt:lpstr>Binary Search Example</vt:lpstr>
      <vt:lpstr>Binary Search Example</vt:lpstr>
      <vt:lpstr>Binary Search Example</vt:lpstr>
      <vt:lpstr>Binary Search Example</vt:lpstr>
      <vt:lpstr>Binary Search</vt:lpstr>
      <vt:lpstr>Recursion vs Iteration</vt:lpstr>
      <vt:lpstr>Recursion and Iteration</vt:lpstr>
      <vt:lpstr>Use Iteration When…</vt:lpstr>
      <vt:lpstr>Use Recursion When…</vt:lpstr>
      <vt:lpstr>Fibonacci Sequences</vt:lpstr>
      <vt:lpstr>Fibonacci Sequence</vt:lpstr>
      <vt:lpstr>Fibonacci Sequence</vt:lpstr>
      <vt:lpstr>Time for…</vt:lpstr>
      <vt:lpstr>Recursively Implement Fibonacci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328</cp:revision>
  <dcterms:created xsi:type="dcterms:W3CDTF">2014-05-05T14:25:42Z</dcterms:created>
  <dcterms:modified xsi:type="dcterms:W3CDTF">2016-11-22T19:49:47Z</dcterms:modified>
</cp:coreProperties>
</file>